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58" r:id="rId5"/>
    <p:sldId id="274" r:id="rId6"/>
    <p:sldId id="260" r:id="rId7"/>
    <p:sldId id="261" r:id="rId8"/>
    <p:sldId id="271" r:id="rId9"/>
    <p:sldId id="263" r:id="rId10"/>
    <p:sldId id="262" r:id="rId11"/>
    <p:sldId id="264" r:id="rId12"/>
    <p:sldId id="267" r:id="rId13"/>
    <p:sldId id="276" r:id="rId14"/>
    <p:sldId id="266" r:id="rId15"/>
    <p:sldId id="27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2" autoAdjust="0"/>
  </p:normalViewPr>
  <p:slideViewPr>
    <p:cSldViewPr>
      <p:cViewPr varScale="1">
        <p:scale>
          <a:sx n="109" d="100"/>
          <a:sy n="109" d="100"/>
        </p:scale>
        <p:origin x="-605" y="-67"/>
      </p:cViewPr>
      <p:guideLst>
        <p:guide orient="horz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C82F-1865-4ADE-A00D-F052816352D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3738F-7268-432A-B918-B76279AC3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7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738F-7268-432A-B918-B76279AC3C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7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738F-7268-432A-B918-B76279AC3C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17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FjSAXR6XMc_kmtq6wO9mIsREbVPUNDGa/edit?usp=sharing&amp;ouid=109507571306444370312&amp;rtpof=true&amp;sd=true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lsJYWwl6WuxpYmEMbJoAqEbx-A_EXGyu/view?usp=drive_link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zdravmedic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-rossiyanin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s://drive.google.com/file/d/1LBhBaEaVzm7CONNTFHMeyGp5AGZQFjb5/view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IIPSS5CB9pOxOWPC2DCqmqTTYpth6YpQ/edit?usp=sharing&amp;ouid=109507571306444370312&amp;rtpof=true&amp;sd=tru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i-rossiyanin.ru/" TargetMode="External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-pro.org/site/inf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-pro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Шальная Императрица\Downloads\лого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" y="-164554"/>
            <a:ext cx="9160225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3901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100" dirty="0">
                <a:solidFill>
                  <a:schemeClr val="bg1"/>
                </a:solidFill>
              </a:rPr>
              <a:t>«Объединенная ассоциация заслуженных врачей, заслуженных деятелей науки и работников здравоохранения»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МОО «Ассоциация руководителей учреждений здравоохранения»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980" y="1517759"/>
            <a:ext cx="79584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ПРЕДЛОЖЕНИЕ ПО УЧАСТИЮ В ПРОГРАММЕ 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СТРАТЕГИЧЕСКОЙ ПОДДЕРЖКИ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МЕДИЦИНСКИХ УЧРЕЖДЕНИЙ 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В РОССИЙСКОЙ ФЕДЕРАЦИИ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8293" y="3651870"/>
            <a:ext cx="740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комплекс мер, нацеленных на поддержку медицинских учреждений, содействие развитию здравоохранения и медицины </a:t>
            </a: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Российской Федерации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381785" y="1127800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340646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362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Шальная Императрица\Downloads\лого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7" t="3100"/>
          <a:stretch/>
        </p:blipFill>
        <p:spPr bwMode="auto">
          <a:xfrm>
            <a:off x="5730240" y="0"/>
            <a:ext cx="34271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159675" y="267494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Наши направления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11510"/>
            <a:ext cx="573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Участие Вашей организации в рейтинге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1000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лучших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медицинских учреждений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4596" y="1275606"/>
            <a:ext cx="49246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Программа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призвана от лица независимых общественных институтов с привлечением к участию государственных организаций информационно поддержать и выделить наиболее передовые медицинские учреждения Российской Федерации, подчеркивая, как для руководства страны и регионов России, так и для всего российского общества, лучшие из учреждений, работающих в области охраны здоровья граждан, что в целом призвано способствовать развитию здравоохранения и медицины в Российской Федерации, а и, как следствие, укреплению здоровья населения.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148064" y="1078298"/>
            <a:ext cx="3995936" cy="4091636"/>
            <a:chOff x="5148064" y="1078298"/>
            <a:chExt cx="3995936" cy="40916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1494">
              <a:off x="5698910" y="1892717"/>
              <a:ext cx="1444413" cy="204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 descr="C:\Users\Шальная Императрица\Downloads\конкурс-0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409" y="1078298"/>
              <a:ext cx="2489591" cy="2986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Шальная Императрица\Downloads\конкурс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122291"/>
              <a:ext cx="3196421" cy="2047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>
            <a:hlinkClick r:id="rId6"/>
          </p:cNvPr>
          <p:cNvSpPr/>
          <p:nvPr/>
        </p:nvSpPr>
        <p:spPr>
          <a:xfrm>
            <a:off x="611560" y="4011910"/>
            <a:ext cx="1872208" cy="3600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Положение о конкурсе</a:t>
            </a:r>
            <a:endParaRPr lang="ru-RU" sz="12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8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Шальная Императрица\Downloads\лого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7" t="3100"/>
          <a:stretch/>
        </p:blipFill>
        <p:spPr bwMode="auto">
          <a:xfrm>
            <a:off x="5730240" y="0"/>
            <a:ext cx="34271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159675" y="267494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Наши направления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1510"/>
            <a:ext cx="573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проект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Технология* оценки и коррекции обмена веществ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576" y="1119391"/>
            <a:ext cx="49825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Дополнительная услуга для пациентов в Вашем медучреждении:</a:t>
            </a:r>
          </a:p>
          <a:p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Системный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подход к анализу состояния организма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Организация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международного сотрудничества в области здравоохранения и экологии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Интегративный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научный подход в комплексной диагностике и лечении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Современные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научные достижения доступные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каждому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3440" y="468640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*Зарегистрирована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 Министерстве Здравоохранения РФ </a:t>
            </a:r>
          </a:p>
        </p:txBody>
      </p:sp>
      <p:pic>
        <p:nvPicPr>
          <p:cNvPr id="6146" name="Picture 2" descr="C:\Users\Шальная Императрица\Downloads\лого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90" y="1770951"/>
            <a:ext cx="1658209" cy="7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Шальная Императрица\Downloads\лого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91" y="2553862"/>
            <a:ext cx="2829808" cy="10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E42B1FF-41D2-AA32-9C8D-985155BCA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331" y="3651870"/>
            <a:ext cx="1456928" cy="33731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>
            <a:hlinkClick r:id="rId6"/>
          </p:cNvPr>
          <p:cNvSpPr/>
          <p:nvPr/>
        </p:nvSpPr>
        <p:spPr>
          <a:xfrm>
            <a:off x="3372392" y="4083918"/>
            <a:ext cx="1872208" cy="3600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hlinkClick r:id="rId6"/>
              </a:rPr>
              <a:t>Узнать больше</a:t>
            </a:r>
            <a:endParaRPr lang="ru-RU" sz="1200" u="sn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90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Шальная Императрица\Downloads\лого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7" t="3100"/>
          <a:stretch/>
        </p:blipFill>
        <p:spPr bwMode="auto">
          <a:xfrm>
            <a:off x="5730240" y="0"/>
            <a:ext cx="34271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159675" y="267494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Наши направления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1510"/>
            <a:ext cx="5730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Членство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уководителя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сотрудников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Объединенной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ассоциации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заслуженных врачей, заслуженных деятелей науки и работников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здравоохранения и Ассоциации руководителей учреждений здравоохранения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596" y="2067694"/>
            <a:ext cx="49894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Приглашаем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вас принять участие в работе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Ассоциации руководителей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учреждений здравоохранения и Объединенной ассоциации заслуженных врачей, заслуженных деятелей науки и работников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здравоохранения.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Став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членом наших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организаций,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вы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войдете в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коллектив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единомышленников, сможете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всегда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заручиться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поддержкой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, обсудить и получить экспертную оценку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реализуемых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вами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программ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проектов, чтобы совместно работать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 благо государства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общества.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Напишите письмо на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info@zdravmedic.ru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запросом на анкету на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вступление.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02" y="1257022"/>
            <a:ext cx="2046626" cy="28956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3" name="Группа 2"/>
          <p:cNvGrpSpPr/>
          <p:nvPr/>
        </p:nvGrpSpPr>
        <p:grpSpPr>
          <a:xfrm>
            <a:off x="7359798" y="3197341"/>
            <a:ext cx="1254374" cy="1476513"/>
            <a:chOff x="7053523" y="3117576"/>
            <a:chExt cx="1254374" cy="147651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103698" y="4378645"/>
              <a:ext cx="114486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https://</a:t>
              </a:r>
              <a:r>
                <a:rPr lang="en-US" sz="800" dirty="0" smtClean="0">
                  <a:solidFill>
                    <a:schemeClr val="bg1"/>
                  </a:solidFill>
                </a:rPr>
                <a:t>zdravmedic.ru</a:t>
              </a:r>
              <a:endParaRPr lang="ru-RU" sz="800" dirty="0">
                <a:solidFill>
                  <a:schemeClr val="bg1"/>
                </a:solidFill>
              </a:endParaRPr>
            </a:p>
          </p:txBody>
        </p:sp>
        <p:pic>
          <p:nvPicPr>
            <p:cNvPr id="4098" name="Picture 2" descr="http://qrcoder.ru/code/?https%3A%2F%2Fzdravmedic.ru%2F&amp;10&amp;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523" y="3117576"/>
              <a:ext cx="1254374" cy="125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169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6032" y="0"/>
            <a:ext cx="9150032" cy="5145959"/>
            <a:chOff x="246504" y="-2459"/>
            <a:chExt cx="9150032" cy="5145959"/>
          </a:xfrm>
        </p:grpSpPr>
        <p:pic>
          <p:nvPicPr>
            <p:cNvPr id="15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246504" y="-2459"/>
              <a:ext cx="9150032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159675" y="267494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Наши направления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349340" y="612294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84588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программа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Правовая поддержка главных врачей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Партнер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Правовой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центр «Человек и Закон»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191031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Юридические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консультации (адвокаты и юристы по гражданским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 уголовным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делам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Юридическая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помощь, представление интересов доверителя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 гражданским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, трудовым, семейным, жилищным, наследственным, земельным делам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 судах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общей юрисдикции. Возможно ведение дел и представительство в суде без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участия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доверителя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Обжалование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всех судебных актов в вышестоящие судебные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инстанции: апелляционной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, кассационной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надзорной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Защита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адвокатов на всех стадиях уголовного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процесса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Полная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юридическая защита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бизнеса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6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Шальная Императрица\Downloads\лого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7" t="3100"/>
          <a:stretch/>
        </p:blipFill>
        <p:spPr bwMode="auto">
          <a:xfrm>
            <a:off x="5730240" y="0"/>
            <a:ext cx="34271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159675" y="267494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Наши направления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1510"/>
            <a:ext cx="573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Электронное периодическое издание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–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Россиянин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4596" y="1176858"/>
            <a:ext cx="5256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Издания «Я – Россиянин» и «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Я 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Россиянка»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объединены в рамках одной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Интернет-площадки,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концептуально, представляют собой конгломерат, представленную, в свою очередь, независимыми СМИ трибуну мнений от лица лидеров Российского общества и дайджеста важных, актуальных и ярких, по мнению редакции, публикаций. В первую очередь, авторы материалов изданий это депутаты, сенаторы, руководители государственных министерств и ведомств, общественных организаций, а также ученые, представители бизнеса, россияне, рассказывающие о собственных инициативах, отношении к различным вопросам общественной жизни, развитии общества, законодательстве, том или ином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вопросе,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</a:rPr>
              <a:t>касаемом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 страны в целом и каждого гражданина отдельно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fontAlgn="base"/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4017" y="1167946"/>
            <a:ext cx="28184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dirty="0" smtClean="0">
                <a:solidFill>
                  <a:schemeClr val="bg1"/>
                </a:solidFill>
              </a:rPr>
              <a:t>Главным </a:t>
            </a:r>
            <a:r>
              <a:rPr lang="ru-RU" sz="1400" dirty="0">
                <a:solidFill>
                  <a:schemeClr val="bg1"/>
                </a:solidFill>
              </a:rPr>
              <a:t>лейтмотивом изданий, является раздел «Обычные герои», рассказывающий о </a:t>
            </a:r>
            <a:r>
              <a:rPr lang="ru-RU" sz="1400" dirty="0" smtClean="0">
                <a:solidFill>
                  <a:schemeClr val="bg1"/>
                </a:solidFill>
              </a:rPr>
              <a:t>людях, </a:t>
            </a:r>
            <a:r>
              <a:rPr lang="ru-RU" sz="1400" dirty="0">
                <a:solidFill>
                  <a:schemeClr val="bg1"/>
                </a:solidFill>
              </a:rPr>
              <a:t>совершивших достойный поступок, героях современности, Россиянах.</a:t>
            </a:r>
          </a:p>
          <a:p>
            <a:pPr fontAlgn="base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hlinkClick r:id="rId3"/>
          </p:cNvPr>
          <p:cNvSpPr/>
          <p:nvPr/>
        </p:nvSpPr>
        <p:spPr>
          <a:xfrm>
            <a:off x="6507697" y="3117909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bg1"/>
                </a:solidFill>
                <a:hlinkClick r:id="rId3"/>
              </a:rPr>
              <a:t>Посмотреть издание</a:t>
            </a:r>
            <a:endParaRPr lang="ru-RU" sz="1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690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Шальная Императрица\Downloads\лого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" y="-164554"/>
            <a:ext cx="9160225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312585" y="267494"/>
            <a:ext cx="2501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Приглашаем к сотрудничеству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2681" y="11861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Свяжитесь с нами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440" y="1707654"/>
            <a:ext cx="80645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Для участия в программах и проектах </a:t>
            </a:r>
            <a:r>
              <a:rPr lang="ru-RU" sz="1400" dirty="0">
                <a:solidFill>
                  <a:schemeClr val="bg1"/>
                </a:solidFill>
              </a:rPr>
              <a:t>Объединенной Ассоциации заслуженных врачей, заслуженных деятелей науки и работников </a:t>
            </a:r>
            <a:r>
              <a:rPr lang="ru-RU" sz="1400" dirty="0" smtClean="0">
                <a:solidFill>
                  <a:schemeClr val="bg1"/>
                </a:solidFill>
              </a:rPr>
              <a:t>здравоохранения и  Ассоциации </a:t>
            </a:r>
            <a:r>
              <a:rPr lang="ru-RU" sz="1400" dirty="0">
                <a:solidFill>
                  <a:schemeClr val="bg1"/>
                </a:solidFill>
              </a:rPr>
              <a:t>руководителей учреждений </a:t>
            </a:r>
            <a:r>
              <a:rPr lang="ru-RU" sz="1400" dirty="0" smtClean="0">
                <a:solidFill>
                  <a:schemeClr val="bg1"/>
                </a:solidFill>
              </a:rPr>
              <a:t>здравоохранения свяжитесь с нами любым удобным для </a:t>
            </a:r>
            <a:r>
              <a:rPr lang="ru-RU" sz="1400" dirty="0">
                <a:solidFill>
                  <a:schemeClr val="bg1"/>
                </a:solidFill>
              </a:rPr>
              <a:t>в</a:t>
            </a:r>
            <a:r>
              <a:rPr lang="ru-RU" sz="1400" dirty="0" smtClean="0">
                <a:solidFill>
                  <a:schemeClr val="bg1"/>
                </a:solidFill>
              </a:rPr>
              <a:t>ас </a:t>
            </a:r>
            <a:r>
              <a:rPr lang="ru-RU" sz="1400" dirty="0" smtClean="0">
                <a:solidFill>
                  <a:schemeClr val="bg1"/>
                </a:solidFill>
              </a:rPr>
              <a:t>способом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12379" y="2654103"/>
            <a:ext cx="1254374" cy="1476513"/>
            <a:chOff x="7053523" y="3117576"/>
            <a:chExt cx="1254374" cy="147651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03698" y="4378645"/>
              <a:ext cx="114486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https://</a:t>
              </a:r>
              <a:r>
                <a:rPr lang="en-US" sz="800" dirty="0" smtClean="0">
                  <a:solidFill>
                    <a:schemeClr val="bg1"/>
                  </a:solidFill>
                </a:rPr>
                <a:t>zdravmedic.ru</a:t>
              </a:r>
              <a:endParaRPr lang="ru-RU" sz="8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2" descr="http://qrcoder.ru/code/?https%3A%2F%2Fzdravmedic.ru%2F&amp;10&amp;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523" y="3117576"/>
              <a:ext cx="1254374" cy="1254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748596" y="2654103"/>
            <a:ext cx="1261069" cy="1476513"/>
            <a:chOff x="5896015" y="3197341"/>
            <a:chExt cx="1261069" cy="147651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6005180" y="4458410"/>
              <a:ext cx="105670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https://</a:t>
              </a:r>
              <a:r>
                <a:rPr lang="en-US" sz="800" dirty="0" smtClean="0">
                  <a:solidFill>
                    <a:schemeClr val="bg1"/>
                  </a:solidFill>
                </a:rPr>
                <a:t>orgmedic.ru</a:t>
              </a:r>
              <a:endParaRPr lang="ru-RU" sz="800" dirty="0">
                <a:solidFill>
                  <a:schemeClr val="bg1"/>
                </a:solidFill>
              </a:endParaRPr>
            </a:p>
          </p:txBody>
        </p:sp>
        <p:pic>
          <p:nvPicPr>
            <p:cNvPr id="3074" name="Picture 2" descr="http://qrcoder.ru/code/?https%3A%2F%2Forgmedic.ru&amp;10&amp;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015" y="3197341"/>
              <a:ext cx="1261069" cy="1261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547663" y="4348802"/>
            <a:ext cx="69886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100" i="1" dirty="0">
                <a:solidFill>
                  <a:schemeClr val="bg1"/>
                </a:solidFill>
              </a:rPr>
              <a:t>Часть средств от </a:t>
            </a:r>
            <a:r>
              <a:rPr lang="ru-RU" sz="1100" i="1" dirty="0" smtClean="0">
                <a:solidFill>
                  <a:schemeClr val="bg1"/>
                </a:solidFill>
              </a:rPr>
              <a:t>программ, </a:t>
            </a:r>
            <a:r>
              <a:rPr lang="ru-RU" sz="1100" i="1" dirty="0">
                <a:solidFill>
                  <a:schemeClr val="bg1"/>
                </a:solidFill>
              </a:rPr>
              <a:t>подразумевающих оплаты, в обязательном порядке направляется на развитие донорского движения «Я – твой донор».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83404"/>
            <a:ext cx="696911" cy="69691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923928" y="2909724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E-mail</a:t>
            </a:r>
            <a:r>
              <a:rPr lang="ru-RU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info@zdravmedic.ru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Тел.: </a:t>
            </a:r>
            <a:r>
              <a:rPr lang="ru-RU" sz="1400" dirty="0" smtClean="0">
                <a:solidFill>
                  <a:schemeClr val="bg1"/>
                </a:solidFill>
              </a:rPr>
              <a:t>8 (495) 968-82-80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WhatsApp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8 903 968 82 80</a:t>
            </a:r>
          </a:p>
        </p:txBody>
      </p:sp>
    </p:spTree>
    <p:extLst>
      <p:ext uri="{BB962C8B-B14F-4D97-AF65-F5344CB8AC3E}">
        <p14:creationId xmlns:p14="http://schemas.microsoft.com/office/powerpoint/2010/main" val="139616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1032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1291"/>
          <a:stretch/>
        </p:blipFill>
        <p:spPr bwMode="auto">
          <a:xfrm>
            <a:off x="4631960" y="1203598"/>
            <a:ext cx="660120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 b="1579"/>
          <a:stretch/>
        </p:blipFill>
        <p:spPr bwMode="auto">
          <a:xfrm>
            <a:off x="528197" y="2330788"/>
            <a:ext cx="659103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029881" y="267494"/>
            <a:ext cx="827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Кто мы?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5" y="1203599"/>
            <a:ext cx="659103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131590"/>
            <a:ext cx="288032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Леонтьев Валерий </a:t>
            </a:r>
            <a:r>
              <a:rPr lang="ru-RU" sz="1100" dirty="0" smtClean="0"/>
              <a:t>Константинович</a:t>
            </a:r>
          </a:p>
          <a:p>
            <a:r>
              <a:rPr lang="ru-RU" sz="1100" b="1" dirty="0" err="1" smtClean="0"/>
              <a:t>Сопрезидент</a:t>
            </a:r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000" i="1" dirty="0"/>
              <a:t>Заслуженный деятель науки РФ, академик РАН, профессор, доктор медицинских наук, лауреат Государственной премии РФ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220129"/>
            <a:ext cx="29523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Федин Анатолий </a:t>
            </a:r>
            <a:r>
              <a:rPr lang="ru-RU" sz="1100" dirty="0" smtClean="0"/>
              <a:t>Иванович</a:t>
            </a:r>
          </a:p>
          <a:p>
            <a:r>
              <a:rPr lang="ru-RU" sz="1100" b="1" dirty="0" err="1" smtClean="0"/>
              <a:t>Сопрезидент</a:t>
            </a:r>
            <a:endParaRPr lang="ru-RU" sz="1100" b="1" dirty="0" smtClean="0"/>
          </a:p>
          <a:p>
            <a:endParaRPr lang="ru-RU" sz="1100" b="1" dirty="0" smtClean="0"/>
          </a:p>
          <a:p>
            <a:r>
              <a:rPr lang="ru-RU" sz="1000" i="1" dirty="0"/>
              <a:t>Заслуженный врач РФ, академик РАЕН, профессор, доктор медицинских наук, лауреат премий Правительства РФ и Мэра Москвы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8" y="3419940"/>
            <a:ext cx="660120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3366653"/>
            <a:ext cx="27656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Скальный Анатолий Викторович </a:t>
            </a:r>
            <a:r>
              <a:rPr lang="ru-RU" sz="1100" b="1" dirty="0"/>
              <a:t>Генеральный директор </a:t>
            </a:r>
            <a:endParaRPr lang="ru-RU" sz="1100" b="1" dirty="0" smtClean="0"/>
          </a:p>
          <a:p>
            <a:endParaRPr lang="ru-RU" sz="1000" i="1" dirty="0" smtClean="0"/>
          </a:p>
          <a:p>
            <a:r>
              <a:rPr lang="ru-RU" sz="1000" i="1" dirty="0" smtClean="0"/>
              <a:t>Профессор</a:t>
            </a:r>
            <a:r>
              <a:rPr lang="ru-RU" sz="1000" i="1" dirty="0"/>
              <a:t>, д.м.н., вице-президент Института микроэлементов ЮНЕСКО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43361" y="1131590"/>
            <a:ext cx="2963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Чуйченко Сергей </a:t>
            </a:r>
            <a:r>
              <a:rPr lang="ru-RU" sz="1100" dirty="0" smtClean="0"/>
              <a:t>Сергеевич</a:t>
            </a:r>
          </a:p>
          <a:p>
            <a:endParaRPr lang="ru-RU" sz="1100" dirty="0"/>
          </a:p>
          <a:p>
            <a:r>
              <a:rPr lang="ru-RU" sz="1000" i="1" dirty="0" smtClean="0"/>
              <a:t>Заслуженный </a:t>
            </a:r>
            <a:r>
              <a:rPr lang="ru-RU" sz="1000" i="1" dirty="0"/>
              <a:t>врач РФ, президент Благотворительного </a:t>
            </a:r>
            <a:r>
              <a:rPr lang="ru-RU" sz="1000" i="1" dirty="0" smtClean="0"/>
              <a:t>историко-культурного </a:t>
            </a:r>
            <a:r>
              <a:rPr lang="ru-RU" sz="1000" i="1" dirty="0"/>
              <a:t>фонда святых </a:t>
            </a:r>
            <a:r>
              <a:rPr lang="ru-RU" sz="1000" i="1" dirty="0" err="1"/>
              <a:t>Пересвета</a:t>
            </a:r>
            <a:r>
              <a:rPr lang="ru-RU" sz="1000" i="1" dirty="0"/>
              <a:t> и </a:t>
            </a:r>
            <a:r>
              <a:rPr lang="ru-RU" sz="1000" i="1" dirty="0" err="1"/>
              <a:t>Ослябя</a:t>
            </a:r>
            <a:endParaRPr lang="ru-RU" sz="1000" i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/>
        </p:blipFill>
        <p:spPr bwMode="auto">
          <a:xfrm>
            <a:off x="4631957" y="2334132"/>
            <a:ext cx="660120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43361" y="2299682"/>
            <a:ext cx="337711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Осипов Сергей Евгеньевич</a:t>
            </a:r>
          </a:p>
          <a:p>
            <a:endParaRPr lang="ru-RU" sz="1100" dirty="0" smtClean="0"/>
          </a:p>
          <a:p>
            <a:r>
              <a:rPr lang="ru-RU" sz="1000" i="1" dirty="0" smtClean="0"/>
              <a:t>Член </a:t>
            </a:r>
            <a:r>
              <a:rPr lang="ru-RU" sz="1000" i="1" dirty="0"/>
              <a:t>Президиума Совета по сохранению природного наследия нации в Совете Федерации ФС РФ, академик МАНПО, президент Фонда «Жизнь»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43361" y="3489270"/>
            <a:ext cx="3292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Длин Владимир </a:t>
            </a:r>
            <a:r>
              <a:rPr lang="ru-RU" sz="1100" dirty="0" smtClean="0"/>
              <a:t>Викторович</a:t>
            </a:r>
          </a:p>
          <a:p>
            <a:endParaRPr lang="ru-RU" sz="1100" i="1" dirty="0" smtClean="0"/>
          </a:p>
          <a:p>
            <a:r>
              <a:rPr lang="ru-RU" sz="1000" i="1" dirty="0"/>
              <a:t>Заслуженный врач РФ, д.м.н., профессор, директор НИИ Педиатрии и детской хирургии</a:t>
            </a:r>
            <a:endParaRPr lang="ru-RU" sz="1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9954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b="1" dirty="0" smtClean="0"/>
              <a:t>АДМИНИСТРАЦИЯ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6958" y="4496221"/>
            <a:ext cx="7789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sz="1100" dirty="0" smtClean="0"/>
              <a:t>И другие заслуженные врачи, заслуженные деятели науки и работники здравоохранения. </a:t>
            </a:r>
          </a:p>
          <a:p>
            <a:r>
              <a:rPr lang="ru-RU" sz="1100" dirty="0" smtClean="0"/>
              <a:t>С полной информацией об администрации Ассоциации можно </a:t>
            </a:r>
            <a:r>
              <a:rPr lang="ru-RU" sz="1100" dirty="0" smtClean="0">
                <a:hlinkClick r:id="rId9"/>
              </a:rPr>
              <a:t>ознакомиться здесь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09"/>
          <a:stretch/>
        </p:blipFill>
        <p:spPr bwMode="auto">
          <a:xfrm>
            <a:off x="4631960" y="3438719"/>
            <a:ext cx="660120" cy="85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67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8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029881" y="267494"/>
            <a:ext cx="827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Кто мы?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Шальная Императрица\Downloads\скаль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"/>
          <a:stretch/>
        </p:blipFill>
        <p:spPr bwMode="auto">
          <a:xfrm flipH="1">
            <a:off x="152882" y="601411"/>
            <a:ext cx="3168352" cy="394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1234" y="970115"/>
            <a:ext cx="55359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&gt;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Уверены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что ваше участие в программе, как и возможное участие в отдельных ее проектах, окажет значительную поддержку, как непосредственно, представляемому вами медицинскому учреждению, его сотрудникам и пациентам, так и в целом развитию здравоохранения в России, на благо граждан и государства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Анатолий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Викторович Скальный </a:t>
            </a:r>
          </a:p>
          <a:p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Генеральный директор Объединенной ассоциации заслуженных врачей, заслуженных деятелей науки и работников здравоохранения, вице-президент Института микроэлементов ЮНЕСКО, доктор медицинских наук, профессор, Заведующий кафедрой «Медицинской </a:t>
            </a:r>
            <a:r>
              <a:rPr lang="ru-RU" sz="1400" i="1" dirty="0" err="1">
                <a:solidFill>
                  <a:schemeClr val="tx2">
                    <a:lumMod val="75000"/>
                  </a:schemeClr>
                </a:solidFill>
              </a:rPr>
              <a:t>элементологии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РУДН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>
            <a:hlinkClick r:id="rId5"/>
          </p:cNvPr>
          <p:cNvSpPr/>
          <p:nvPr/>
        </p:nvSpPr>
        <p:spPr>
          <a:xfrm>
            <a:off x="827584" y="4362934"/>
            <a:ext cx="1872208" cy="36004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 smtClean="0">
                <a:solidFill>
                  <a:schemeClr val="tx2">
                    <a:lumMod val="75000"/>
                  </a:schemeClr>
                </a:solidFill>
                <a:hlinkClick r:id="rId5"/>
              </a:rPr>
              <a:t>Читать полный текст обращения</a:t>
            </a:r>
            <a:endParaRPr lang="ru-RU" sz="10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7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30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029881" y="267494"/>
            <a:ext cx="827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Кто мы?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48717" y="4083918"/>
            <a:ext cx="2361544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ru-RU" sz="105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Электронное периодическое издание</a:t>
            </a:r>
          </a:p>
          <a:p>
            <a:pPr algn="ctr" fontAlgn="base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Я – Россиянин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  <a:hlinkClick r:id="rId3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88024" y="2262258"/>
            <a:ext cx="2504882" cy="716288"/>
            <a:chOff x="4788024" y="3138622"/>
            <a:chExt cx="2504882" cy="716288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8024" y="3138622"/>
              <a:ext cx="692675" cy="716288"/>
            </a:xfrm>
            <a:prstGeom prst="rect">
              <a:avLst/>
            </a:prstGeom>
          </p:spPr>
        </p:pic>
        <p:sp>
          <p:nvSpPr>
            <p:cNvPr id="26" name="Прямоугольник 25"/>
            <p:cNvSpPr/>
            <p:nvPr/>
          </p:nvSpPr>
          <p:spPr>
            <a:xfrm>
              <a:off x="5643095" y="3341562"/>
              <a:ext cx="16498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Фонд "Жизнь"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788024" y="3091046"/>
            <a:ext cx="3672408" cy="681409"/>
            <a:chOff x="4788024" y="2283718"/>
            <a:chExt cx="3672408" cy="68140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649695" y="2393256"/>
              <a:ext cx="281073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Автономная некоммерческая организация </a:t>
              </a:r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«Национальный экспертный центр»</a:t>
              </a:r>
            </a:p>
          </p:txBody>
        </p:sp>
        <p:pic>
          <p:nvPicPr>
            <p:cNvPr id="27" name="Picture 2" descr="C:\Users\Шальная Императрица\Downloads\НЭц-0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283718"/>
              <a:ext cx="707703" cy="681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1908238" y="987574"/>
            <a:ext cx="7174979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Межрегиональная общественная организация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ОБЪЕДИНЕННАЯ АССОЦИАЦИЯ ЗАСЛУЖЕННЫХ ВРАЧЕЙ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ЗАСЛУЖЕННЫХ ДЕЯТЕЛЕЙ НАУКИ И РАБОТНИКОВ ЗДРАВООХРАНЕНИЯ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1820008" y="2393605"/>
            <a:ext cx="2757241" cy="723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Межрегиональная общественная организация </a:t>
            </a:r>
            <a:br>
              <a:rPr lang="ru-RU" sz="1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«Ассоциация руководителей учреждений здравоохранения»</a:t>
            </a:r>
          </a:p>
        </p:txBody>
      </p:sp>
      <p:pic>
        <p:nvPicPr>
          <p:cNvPr id="32" name="Picture 2" descr="C:\Users\1\Desktop\ARU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769" y="2428976"/>
            <a:ext cx="915573" cy="61680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2" y="3177772"/>
            <a:ext cx="696911" cy="696911"/>
          </a:xfrm>
          <a:prstGeom prst="rect">
            <a:avLst/>
          </a:prstGeom>
        </p:spPr>
      </p:pic>
      <p:sp>
        <p:nvSpPr>
          <p:cNvPr id="35" name="Объект 2"/>
          <p:cNvSpPr txBox="1">
            <a:spLocks/>
          </p:cNvSpPr>
          <p:nvPr/>
        </p:nvSpPr>
        <p:spPr>
          <a:xfrm>
            <a:off x="1835696" y="3217107"/>
            <a:ext cx="3021533" cy="70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0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Общественное Движение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«Я Твой донор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»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Шальная Императрица\Downloads\logo_different_color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7" y="843558"/>
            <a:ext cx="1066803" cy="14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6491980" y="7443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4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30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7734736" y="267494"/>
            <a:ext cx="112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Начало пути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Шальная Императрица\Downloads\8c95f82a-f7cd-4441-8ac7-ff232af223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1844"/>
            <a:ext cx="5832648" cy="40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625">
            <a:off x="6261770" y="821453"/>
            <a:ext cx="1614551" cy="21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956">
            <a:off x="6776041" y="1741872"/>
            <a:ext cx="1606423" cy="20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9720">
            <a:off x="7068466" y="2703068"/>
            <a:ext cx="1611905" cy="20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"/>
          <a:stretch/>
        </p:blipFill>
        <p:spPr bwMode="auto">
          <a:xfrm>
            <a:off x="5256071" y="2556345"/>
            <a:ext cx="1812974" cy="230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54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Шальная Императрица\Downloads\лого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3" y="-164554"/>
            <a:ext cx="9160225" cy="530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71885" y="267494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Наши программы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388" y="699542"/>
            <a:ext cx="707149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</a:rPr>
              <a:t>ПРОГРАММА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СТРАТЕГИЧЕСКОЙ ПОДДЕРЖКИ МЕДИЦИНСКИХ УЧРЕЖДЕНИЙ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В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068" y="1635646"/>
            <a:ext cx="88128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Цели </a:t>
            </a:r>
            <a:r>
              <a:rPr lang="ru-RU" sz="1200" b="1" dirty="0">
                <a:solidFill>
                  <a:schemeClr val="bg1"/>
                </a:solidFill>
              </a:rPr>
              <a:t>и задачи (выдержки из программы):</a:t>
            </a:r>
            <a:endParaRPr lang="ru-RU" sz="1200" b="1" dirty="0" smtClean="0">
              <a:solidFill>
                <a:schemeClr val="bg1"/>
              </a:solidFill>
            </a:endParaRPr>
          </a:p>
          <a:p>
            <a:endParaRPr lang="ru-RU" sz="1200" b="1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Содействие </a:t>
            </a:r>
            <a:r>
              <a:rPr lang="ru-RU" sz="1200" dirty="0">
                <a:solidFill>
                  <a:schemeClr val="bg1"/>
                </a:solidFill>
              </a:rPr>
              <a:t>развитию здравоохранения и медицины в Российской </a:t>
            </a:r>
            <a:r>
              <a:rPr lang="ru-RU" sz="1200" dirty="0" smtClean="0">
                <a:solidFill>
                  <a:schemeClr val="bg1"/>
                </a:solidFill>
              </a:rPr>
              <a:t>Федерации</a:t>
            </a:r>
            <a:endParaRPr lang="ru-RU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200" dirty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Осуществление </a:t>
            </a:r>
            <a:r>
              <a:rPr lang="ru-RU" sz="1200" dirty="0">
                <a:solidFill>
                  <a:schemeClr val="bg1"/>
                </a:solidFill>
              </a:rPr>
              <a:t>и координация деятельности по сохранению здоровья </a:t>
            </a:r>
            <a:r>
              <a:rPr lang="ru-RU" sz="1200" dirty="0" smtClean="0">
                <a:solidFill>
                  <a:schemeClr val="bg1"/>
                </a:solidFill>
              </a:rPr>
              <a:t>каждого человека </a:t>
            </a:r>
            <a:r>
              <a:rPr lang="ru-RU" sz="1200" dirty="0">
                <a:solidFill>
                  <a:schemeClr val="bg1"/>
                </a:solidFill>
              </a:rPr>
              <a:t>и населения Российской Федерации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Объединение </a:t>
            </a:r>
            <a:r>
              <a:rPr lang="ru-RU" sz="1200" dirty="0">
                <a:solidFill>
                  <a:schemeClr val="bg1"/>
                </a:solidFill>
              </a:rPr>
              <a:t>усилий и возможностей физических и юридических </a:t>
            </a:r>
            <a:r>
              <a:rPr lang="ru-RU" sz="1200" dirty="0" smtClean="0">
                <a:solidFill>
                  <a:schemeClr val="bg1"/>
                </a:solidFill>
              </a:rPr>
              <a:t>лиц, координация </a:t>
            </a:r>
            <a:r>
              <a:rPr lang="ru-RU" sz="1200" dirty="0">
                <a:solidFill>
                  <a:schemeClr val="bg1"/>
                </a:solidFill>
              </a:rPr>
              <a:t>деятельности по обмену передовым опытом и </a:t>
            </a:r>
            <a:r>
              <a:rPr lang="ru-RU" sz="1200" dirty="0" smtClean="0">
                <a:solidFill>
                  <a:schemeClr val="bg1"/>
                </a:solidFill>
              </a:rPr>
              <a:t>технологиями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Содействие </a:t>
            </a:r>
            <a:r>
              <a:rPr lang="ru-RU" sz="1200" dirty="0">
                <a:solidFill>
                  <a:schemeClr val="bg1"/>
                </a:solidFill>
              </a:rPr>
              <a:t>координации совместной деятельности по созданию нормативно-правовой базы, способствующей </a:t>
            </a:r>
            <a:r>
              <a:rPr lang="ru-RU" sz="1200" dirty="0" smtClean="0">
                <a:solidFill>
                  <a:schemeClr val="bg1"/>
                </a:solidFill>
              </a:rPr>
              <a:t>развитию здравоохранения </a:t>
            </a:r>
            <a:r>
              <a:rPr lang="ru-RU" sz="1200" dirty="0">
                <a:solidFill>
                  <a:schemeClr val="bg1"/>
                </a:solidFill>
              </a:rPr>
              <a:t>и медицины в Российской </a:t>
            </a:r>
            <a:r>
              <a:rPr lang="ru-RU" sz="1200" dirty="0" smtClean="0">
                <a:solidFill>
                  <a:schemeClr val="bg1"/>
                </a:solidFill>
              </a:rPr>
              <a:t>Федерации</a:t>
            </a:r>
            <a:endParaRPr lang="ru-RU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Анализ </a:t>
            </a:r>
            <a:r>
              <a:rPr lang="ru-RU" sz="1200" dirty="0">
                <a:solidFill>
                  <a:schemeClr val="bg1"/>
                </a:solidFill>
              </a:rPr>
              <a:t>и популяризация достижений в фундаментальной, прикладной </a:t>
            </a:r>
            <a:r>
              <a:rPr lang="ru-RU" sz="1200" dirty="0" smtClean="0">
                <a:solidFill>
                  <a:schemeClr val="bg1"/>
                </a:solidFill>
              </a:rPr>
              <a:t>и практической медицины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200" dirty="0" smtClean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</a:rPr>
              <a:t>Содействие </a:t>
            </a:r>
            <a:r>
              <a:rPr lang="ru-RU" sz="1200" dirty="0">
                <a:solidFill>
                  <a:schemeClr val="bg1"/>
                </a:solidFill>
              </a:rPr>
              <a:t>укреплению духовного и физического здоровья </a:t>
            </a:r>
            <a:r>
              <a:rPr lang="ru-RU" sz="1200" dirty="0" smtClean="0">
                <a:solidFill>
                  <a:schemeClr val="bg1"/>
                </a:solidFill>
              </a:rPr>
              <a:t>граждан, формированию </a:t>
            </a:r>
            <a:r>
              <a:rPr lang="ru-RU" sz="1200" dirty="0">
                <a:solidFill>
                  <a:schemeClr val="bg1"/>
                </a:solidFill>
              </a:rPr>
              <a:t>здорового образа жизни, улучшению качества жизни </a:t>
            </a:r>
            <a:r>
              <a:rPr lang="ru-RU" sz="1200" dirty="0" smtClean="0">
                <a:solidFill>
                  <a:schemeClr val="bg1"/>
                </a:solidFill>
              </a:rPr>
              <a:t>населения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965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6032" y="0"/>
            <a:ext cx="9150032" cy="5145959"/>
            <a:chOff x="246504" y="-2459"/>
            <a:chExt cx="9150032" cy="5145959"/>
          </a:xfrm>
        </p:grpSpPr>
        <p:pic>
          <p:nvPicPr>
            <p:cNvPr id="22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246504" y="-2459"/>
              <a:ext cx="9150032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7159675" y="267494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Наши направления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>
            <a:hlinkClick r:id="rId3" action="ppaction://hlinksldjump"/>
          </p:cNvPr>
          <p:cNvSpPr/>
          <p:nvPr/>
        </p:nvSpPr>
        <p:spPr>
          <a:xfrm>
            <a:off x="3635896" y="2318283"/>
            <a:ext cx="1697905" cy="966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75000"/>
                  </a:schemeClr>
                </a:solidFill>
              </a:rPr>
              <a:t>Конкурс </a:t>
            </a:r>
            <a:endParaRPr lang="ru-RU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1000 </a:t>
            </a:r>
            <a:r>
              <a:rPr lang="ru-RU" sz="1050" b="1" dirty="0">
                <a:solidFill>
                  <a:schemeClr val="tx2">
                    <a:lumMod val="75000"/>
                  </a:schemeClr>
                </a:solidFill>
              </a:rPr>
              <a:t>лучших медицинских учреждений РФ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>
            <a:off x="857871" y="2317223"/>
            <a:ext cx="1697905" cy="966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75000"/>
                  </a:schemeClr>
                </a:solidFill>
              </a:rPr>
              <a:t>Международное медицинское сообщество </a:t>
            </a:r>
            <a:r>
              <a:rPr lang="ru-RU" sz="1050" b="1" dirty="0">
                <a:solidFill>
                  <a:schemeClr val="tx2">
                    <a:lumMod val="75000"/>
                  </a:schemeClr>
                </a:solidFill>
              </a:rPr>
              <a:t>«ММС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105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6472292" y="2316017"/>
            <a:ext cx="1697905" cy="966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2">
                    <a:lumMod val="75000"/>
                  </a:schemeClr>
                </a:solidFill>
              </a:rPr>
              <a:t>Технология* оценки и коррекции обмена веществ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5034335" y="3691541"/>
            <a:ext cx="1697905" cy="966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2">
                    <a:lumMod val="75000"/>
                  </a:schemeClr>
                </a:solidFill>
              </a:rPr>
              <a:t>Электронное периодическое </a:t>
            </a:r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издание</a:t>
            </a:r>
          </a:p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Я </a:t>
            </a:r>
            <a:r>
              <a:rPr lang="ru-RU" sz="1050" dirty="0">
                <a:solidFill>
                  <a:schemeClr val="tx2">
                    <a:lumMod val="75000"/>
                  </a:schemeClr>
                </a:solidFill>
              </a:rPr>
              <a:t>—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b="1" dirty="0">
                <a:solidFill>
                  <a:schemeClr val="tx2">
                    <a:lumMod val="75000"/>
                  </a:schemeClr>
                </a:solidFill>
              </a:rPr>
              <a:t>Россиянин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440" y="468640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*Зарегистрирована </a:t>
            </a:r>
            <a:r>
              <a:rPr lang="ru-RU" sz="1100" dirty="0">
                <a:solidFill>
                  <a:schemeClr val="bg1"/>
                </a:solidFill>
              </a:rPr>
              <a:t>в Министерстве Здравоохранения РФ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0" y="986689"/>
            <a:ext cx="9144000" cy="1225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КОМПЛЕКСНОЕ ПРЕДЛОЖЕНИЕ ПО УЧАСТИЮ В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ПРОЕКТАХ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ОБЪЕДИНЕННОЙ АССОЦИАЦИИ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ЗАСЛУЖЕННЫХ ВРАЧЕЙ  ЗАСЛУЖЕННЫХ ДЕЯТЕЛЕЙ НАУКИ И РАБОТНИКОВ ЗДРАВООХРАНЕНИЯ И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АССОЦИАЦИИ РУКОВОДИТЕЛЕЙ УЧРЕЖДЕНИЙ ЗДРАВООХРАНЕНИЯ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ДЛЯ МЕДИЦИНСКИХ УЧРЕЖДЕНИЙ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>
            <a:hlinkClick r:id="rId7" action="ppaction://hlinksldjump"/>
          </p:cNvPr>
          <p:cNvSpPr/>
          <p:nvPr/>
        </p:nvSpPr>
        <p:spPr>
          <a:xfrm>
            <a:off x="2201565" y="3693809"/>
            <a:ext cx="1697905" cy="9661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2">
                    <a:lumMod val="75000"/>
                  </a:schemeClr>
                </a:solidFill>
              </a:rPr>
              <a:t>Правовая поддержка главных врачей</a:t>
            </a:r>
          </a:p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Партнер </a:t>
            </a:r>
            <a:r>
              <a:rPr lang="ru-RU" sz="1050" b="1" dirty="0">
                <a:solidFill>
                  <a:schemeClr val="tx2">
                    <a:lumMod val="75000"/>
                  </a:schemeClr>
                </a:solidFill>
              </a:rPr>
              <a:t>—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 Правовой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Центр «Человек и закон»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352794" y="597054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532440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7543" y="421382"/>
            <a:ext cx="31125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Для удобства навигации по презентации кликните по интересующему Вас проекту ниже </a:t>
            </a:r>
            <a:endParaRPr lang="ru-RU" sz="105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5582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620" y="-2459"/>
            <a:ext cx="9150032" cy="5145959"/>
            <a:chOff x="246504" y="-2459"/>
            <a:chExt cx="9150032" cy="5145959"/>
          </a:xfrm>
        </p:grpSpPr>
        <p:pic>
          <p:nvPicPr>
            <p:cNvPr id="14" name="Picture 8" descr="C:\Users\Шальная Императрица\Downloads\фон-0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" t="10764" r="2425" b="8217"/>
            <a:stretch/>
          </p:blipFill>
          <p:spPr bwMode="auto">
            <a:xfrm>
              <a:off x="252536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46504" y="-2459"/>
              <a:ext cx="9144000" cy="5143500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6372200" y="627534"/>
            <a:ext cx="238043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71885" y="267494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Наши программы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978" y="699542"/>
            <a:ext cx="8442534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</a:rPr>
              <a:t>ПРОГРАММА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Поддержки стратегических инициатив и научных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разработок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области медицины и организации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здравоохранения</a:t>
            </a:r>
          </a:p>
          <a:p>
            <a:r>
              <a:rPr lang="ru-RU" sz="1100" u="sng" dirty="0" smtClean="0">
                <a:solidFill>
                  <a:schemeClr val="tx2">
                    <a:lumMod val="75000"/>
                  </a:schemeClr>
                </a:solidFill>
              </a:rPr>
              <a:t>Руководство и рядовые сотрудники вашей организации могут в любое время направить нам свои предложения в области совершенствования организации здравоохранения, медицинских услуг, новых научных разработок, средств и методов лечения заболеваний, заполнив анкету-обращение. В случае положительной оценки предложений нашей </a:t>
            </a:r>
            <a:r>
              <a:rPr lang="ru-RU" sz="1100" u="sng" dirty="0">
                <a:solidFill>
                  <a:schemeClr val="tx2">
                    <a:lumMod val="75000"/>
                  </a:schemeClr>
                </a:solidFill>
              </a:rPr>
              <a:t>э</a:t>
            </a:r>
            <a:r>
              <a:rPr lang="ru-RU" sz="1100" u="sng" dirty="0" smtClean="0">
                <a:solidFill>
                  <a:schemeClr val="tx2">
                    <a:lumMod val="75000"/>
                  </a:schemeClr>
                </a:solidFill>
              </a:rPr>
              <a:t>кспертной группой мы готовы оказать всяческую поддержку для их реализации.</a:t>
            </a:r>
            <a:endParaRPr lang="ru-RU" sz="11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292" y="2283718"/>
            <a:ext cx="83792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Цели и задачи (выдержки из программы):</a:t>
            </a:r>
          </a:p>
          <a:p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Оказание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содействия развитию науки 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здравоохранения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Создание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и развитие Международного банка идей, открытий, технологий, методик, предложений, программ, проектов, мероприятий и разработок для их внедрения рамках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Программы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Содействие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созданию рейтингов эффективности, разработке научно-методического обеспечения производства экспертиз, проведению экспертных исследований и оценок, верифицирования вышеуказанных направлениях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деятельности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Осуществление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деятельности в области профилактики заболеваний, в т. ч. пропаганды здорового образа жизни,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</a:rPr>
              <a:t>задействованность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 в этом ключе СМИ, проведение выставочных мероприятий, конференций 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симпозиумов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Содействие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внедрению результатов поддержки научно-исследовательских изысканий во благо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человечества</a:t>
            </a:r>
            <a:endParaRPr lang="ru-RU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Прямоугольник 16">
            <a:hlinkClick r:id="rId3"/>
          </p:cNvPr>
          <p:cNvSpPr/>
          <p:nvPr/>
        </p:nvSpPr>
        <p:spPr>
          <a:xfrm>
            <a:off x="6822808" y="2237648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Заполнить анкету</a:t>
            </a:r>
            <a:endParaRPr lang="ru-RU" sz="12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8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Шальная Императрица\Downloads\лого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7" t="3100"/>
          <a:stretch/>
        </p:blipFill>
        <p:spPr bwMode="auto">
          <a:xfrm>
            <a:off x="5730240" y="0"/>
            <a:ext cx="342712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39580" y="591901"/>
            <a:ext cx="23804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159675" y="267494"/>
            <a:ext cx="16546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Наши направления</a:t>
            </a:r>
            <a:endParaRPr lang="ru-RU" sz="1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11510"/>
            <a:ext cx="573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направление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МЕЖДУНАРОДНАЯ МЕДИЦИНСКАЯ СЕТЬ «ММС»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36353" y="4803998"/>
            <a:ext cx="4732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100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lang="ru-RU" sz="1100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376" y="3435846"/>
            <a:ext cx="4924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Одна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</a:rPr>
              <a:t>из основных задач: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организация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глобальной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сети, предоставляющей возможность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</a:rPr>
              <a:t>коммуницирования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 заслуженных врачей и деятелей науки с практикующими специалистами на местах (больницы, клиники) в части консультаций по заболеваниям пациентов, либо по другим вопросам, возникающим у специалистов на бесплатной и коммерческой основе.</a:t>
            </a:r>
          </a:p>
        </p:txBody>
      </p:sp>
      <p:sp>
        <p:nvSpPr>
          <p:cNvPr id="12" name="Прямоугольник 11">
            <a:hlinkClick r:id="rId3"/>
          </p:cNvPr>
          <p:cNvSpPr/>
          <p:nvPr/>
        </p:nvSpPr>
        <p:spPr>
          <a:xfrm>
            <a:off x="6539364" y="4155926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 smtClean="0">
                <a:solidFill>
                  <a:schemeClr val="bg1"/>
                </a:solidFill>
                <a:hlinkClick r:id="rId3"/>
              </a:rPr>
              <a:t>Посмотреть сайт</a:t>
            </a:r>
            <a:endParaRPr lang="ru-RU" sz="1200" u="sng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328" y="1118230"/>
            <a:ext cx="5074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Чем проект будет полезен Вашей организации?</a:t>
            </a: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введение дополнительной платной услуги для пациентов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расширение спектра своих возможностей за счёт интеграции 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систему Портала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: консультации врача медицинского учреждения (для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содействия решения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проблематики пациента) у заслуженного врача или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деятеля науки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, имеющего личный кабинет в Портале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возможность подчеркнуть свой статус в позиционировании,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PR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и рекламе.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Шальная Императрица\Desktop\Работа\Презентация\стикер-02-02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185" y="497029"/>
            <a:ext cx="3279319" cy="396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10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1328</Words>
  <Application>Microsoft Office PowerPoint</Application>
  <PresentationFormat>Экран (16:9)</PresentationFormat>
  <Paragraphs>178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Шальная Императрица</dc:creator>
  <cp:lastModifiedBy>Шальная Императрица</cp:lastModifiedBy>
  <cp:revision>47</cp:revision>
  <dcterms:created xsi:type="dcterms:W3CDTF">2023-11-15T17:25:10Z</dcterms:created>
  <dcterms:modified xsi:type="dcterms:W3CDTF">2023-11-22T15:29:54Z</dcterms:modified>
</cp:coreProperties>
</file>