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57" r:id="rId4"/>
    <p:sldId id="281" r:id="rId5"/>
    <p:sldId id="262" r:id="rId6"/>
    <p:sldId id="277" r:id="rId7"/>
    <p:sldId id="274" r:id="rId8"/>
    <p:sldId id="279" r:id="rId9"/>
    <p:sldId id="282" r:id="rId10"/>
    <p:sldId id="260" r:id="rId11"/>
    <p:sldId id="271" r:id="rId12"/>
    <p:sldId id="280" r:id="rId13"/>
    <p:sldId id="270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72" autoAdjust="0"/>
  </p:normalViewPr>
  <p:slideViewPr>
    <p:cSldViewPr>
      <p:cViewPr>
        <p:scale>
          <a:sx n="100" d="100"/>
          <a:sy n="100" d="100"/>
        </p:scale>
        <p:origin x="-869" y="-21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FC82F-1865-4ADE-A00D-F052816352D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3738F-7268-432A-B918-B76279AC3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77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738F-7268-432A-B918-B76279AC3C1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17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738F-7268-432A-B918-B76279AC3C1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17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-pro.org/site/info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docs.google.com/document/d/19nJ-ef9suGpz7HrjRXH9px2LUB4rtKzH/edit?usp=sharing&amp;ouid=109507571306444370312&amp;rtpof=true&amp;sd=tru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hyperlink" Target="https://drive.google.com/file/d/1LBhBaEaVzm7CONNTFHMeyGp5AGZQFjb5/view?usp=shar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-rossiyanin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document/d/1FjSAXR6XMc_kmtq6wO9mIsREbVPUNDGa/edit?usp=sharing&amp;ouid=109507571306444370312&amp;rtpof=true&amp;sd=true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0WRuK8iSu78tGmCeuvQka3vaOUcJZ0xX/view?usp=sharing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Шальная Императрица\Downloads\лого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3" y="-164554"/>
            <a:ext cx="9160225" cy="53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53901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1100" dirty="0">
                <a:solidFill>
                  <a:schemeClr val="bg1"/>
                </a:solidFill>
              </a:rPr>
              <a:t>«Объединенная ассоциация заслуженных врачей, заслуженных деятелей науки и работников здравоохранения»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МОО «Ассоциация руководителей учреждений здравоохранения»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1980" y="1517759"/>
            <a:ext cx="79584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ПРЕДЛОЖЕНИЕ ПО УЧАСТИЮ В </a:t>
            </a:r>
            <a:r>
              <a:rPr lang="ru-RU" sz="1600" b="1" dirty="0" smtClean="0">
                <a:solidFill>
                  <a:schemeClr val="bg1"/>
                </a:solidFill>
              </a:rPr>
              <a:t>КОНКУРСЕ</a:t>
            </a: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1000 лучших медицинских учреждений Российской Федерации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8293" y="3651870"/>
            <a:ext cx="740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комплекс мер, нацеленных на поддержку медицинских учреждений, содействие развитию здравоохранения и медицины </a:t>
            </a:r>
            <a:r>
              <a:rPr lang="ru-RU" sz="1400" dirty="0" smtClean="0">
                <a:solidFill>
                  <a:schemeClr val="bg1"/>
                </a:solidFill>
              </a:rPr>
              <a:t>в </a:t>
            </a:r>
            <a:r>
              <a:rPr lang="ru-RU" sz="1400" dirty="0">
                <a:solidFill>
                  <a:schemeClr val="bg1"/>
                </a:solidFill>
              </a:rPr>
              <a:t>Российской Федерации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381785" y="1127800"/>
            <a:ext cx="23804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340646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624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Шальная Императрица\Downloads\лого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3" y="-164554"/>
            <a:ext cx="9160225" cy="53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339580" y="591901"/>
            <a:ext cx="23804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271885" y="267494"/>
            <a:ext cx="1542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Наши программы</a:t>
            </a:r>
            <a:endParaRPr lang="ru-RU" sz="1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2211710"/>
            <a:ext cx="8830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ОЗНАКОМЬТЕСЬ С НАШИМИ ПРОГРАММАМИ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965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7620" y="-2459"/>
            <a:ext cx="9150032" cy="5145959"/>
            <a:chOff x="246504" y="-2459"/>
            <a:chExt cx="9150032" cy="5145959"/>
          </a:xfrm>
        </p:grpSpPr>
        <p:pic>
          <p:nvPicPr>
            <p:cNvPr id="15" name="Picture 8" descr="C:\Users\Шальная Императрица\Downloads\фон-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" t="10764" r="2425" b="8217"/>
            <a:stretch/>
          </p:blipFill>
          <p:spPr bwMode="auto">
            <a:xfrm>
              <a:off x="252536" y="0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246504" y="-2459"/>
              <a:ext cx="9144000" cy="514350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7271885" y="267494"/>
            <a:ext cx="1542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Наши программы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339580" y="591901"/>
            <a:ext cx="238043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63978" y="653822"/>
            <a:ext cx="8442534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ПРОГРАММА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Поддержки стратегических инициатив и научных разработок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области медицины и организации здравоохранения</a:t>
            </a:r>
          </a:p>
          <a:p>
            <a:r>
              <a:rPr lang="ru-RU" sz="1100" u="sng" dirty="0" smtClean="0">
                <a:solidFill>
                  <a:schemeClr val="tx2">
                    <a:lumMod val="75000"/>
                  </a:schemeClr>
                </a:solidFill>
              </a:rPr>
              <a:t>Руководство и рядовые сотрудники вашей организации могут в любое время направить нам свои предложения в области совершенствования организации здравоохранения, медицинских услуг, новых научных разработок, средств и методов лечения заболеваний, заполнив анкету-обращение. В случае положительной оценки предложений нашей </a:t>
            </a:r>
            <a:r>
              <a:rPr lang="ru-RU" sz="1100" u="sng" dirty="0">
                <a:solidFill>
                  <a:schemeClr val="tx2">
                    <a:lumMod val="75000"/>
                  </a:schemeClr>
                </a:solidFill>
              </a:rPr>
              <a:t>э</a:t>
            </a:r>
            <a:r>
              <a:rPr lang="ru-RU" sz="1100" u="sng" dirty="0" smtClean="0">
                <a:solidFill>
                  <a:schemeClr val="tx2">
                    <a:lumMod val="75000"/>
                  </a:schemeClr>
                </a:solidFill>
              </a:rPr>
              <a:t>кспертной группой мы готовы оказать всяческую поддержку для их реализации.</a:t>
            </a:r>
            <a:endParaRPr lang="ru-RU" sz="11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4292" y="2237998"/>
            <a:ext cx="837927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Цели и задачи (выдержки из программы):</a:t>
            </a:r>
          </a:p>
          <a:p>
            <a:endParaRPr lang="ru-RU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Оказание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содействия развитию науки и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здравоохранения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Создание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и развитие Международного банка идей, открытий, технологий, методик, предложений, программ, проектов, мероприятий и разработок для их внедрения рамках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Программы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Содействие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созданию рейтингов эффективности, разработке научно-методического обеспечения производства экспертиз, проведению экспертных исследований и оценок, верифицирования вышеуказанных направлениях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деятельности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Осуществление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деятельности в области профилактики заболеваний, в т. ч. пропаганды здорового образа жизни, 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</a:rPr>
              <a:t>задействованность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 в этом ключе СМИ, проведение выставочных мероприятий, конференций и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симпозиумов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Содействие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внедрению результатов поддержки научно-исследовательских изысканий во благо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человечества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>
            <a:hlinkClick r:id="rId3"/>
          </p:cNvPr>
          <p:cNvSpPr/>
          <p:nvPr/>
        </p:nvSpPr>
        <p:spPr>
          <a:xfrm>
            <a:off x="6822808" y="2191928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Заполнить анкету</a:t>
            </a:r>
            <a:endParaRPr lang="ru-RU" sz="1200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88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620" y="-2459"/>
            <a:ext cx="9150032" cy="5145959"/>
            <a:chOff x="246504" y="-2459"/>
            <a:chExt cx="9150032" cy="5145959"/>
          </a:xfrm>
        </p:grpSpPr>
        <p:pic>
          <p:nvPicPr>
            <p:cNvPr id="14" name="Picture 8" descr="C:\Users\Шальная Императрица\Downloads\фон-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" t="10764" r="2425" b="8217"/>
            <a:stretch/>
          </p:blipFill>
          <p:spPr bwMode="auto">
            <a:xfrm>
              <a:off x="252536" y="0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46504" y="-2459"/>
              <a:ext cx="9144000" cy="514350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7271885" y="267494"/>
            <a:ext cx="1542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Наши программы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99542"/>
            <a:ext cx="707149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tx2">
                    <a:lumMod val="75000"/>
                  </a:schemeClr>
                </a:solidFill>
              </a:rPr>
              <a:t>ПРОГРАММА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СТРАТЕГИЧЕСКОЙ ПОДДЕРЖКИ МЕДИЦИНСКИХ УЧРЕЖДЕНИЙ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1148" y="1635646"/>
            <a:ext cx="88128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Содействие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развитию здравоохранения и медицины в Российской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Федерации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Осуществление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и координация деятельности по сохранению здоровья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каждого человека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и населения Российской Федерации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Объединение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усилий и возможностей физических и юридических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лиц, координация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деятельности по обмену передовым опытом и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технологиями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Содействие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координации совместной деятельности по созданию нормативно-правовой базы, способствующей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развитию здравоохранения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и медицины в Российской Федерации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Анализ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и популяризация достижений в фундаментальной, прикладной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и практической медицины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Содействие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укреплению духовного и физического здоровья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граждан, формированию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здорового образа жизни, улучшению качества жизни населения.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339580" y="591901"/>
            <a:ext cx="238043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691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Шальная Императрица\Downloads\лого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3" y="-164554"/>
            <a:ext cx="9160225" cy="53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339580" y="591901"/>
            <a:ext cx="23804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312585" y="267494"/>
            <a:ext cx="2501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Приглашаем к сотрудничеству</a:t>
            </a:r>
            <a:endParaRPr lang="ru-RU" sz="1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2681" y="7715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Свяжитесь с нами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440" y="1189077"/>
            <a:ext cx="80645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Информация предоставляется по единому шаблону для всех участников. Возможность размещения рекламного материала рассматривается отдельно и подразумевает отдельные информационные приложения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212379" y="2283718"/>
            <a:ext cx="1254374" cy="1476513"/>
            <a:chOff x="7053523" y="3117576"/>
            <a:chExt cx="1254374" cy="147651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7103698" y="4378645"/>
              <a:ext cx="114486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https://</a:t>
              </a:r>
              <a:r>
                <a:rPr lang="en-US" sz="800" dirty="0" smtClean="0">
                  <a:solidFill>
                    <a:schemeClr val="bg1"/>
                  </a:solidFill>
                </a:rPr>
                <a:t>zdravmedic.ru</a:t>
              </a:r>
              <a:endParaRPr lang="ru-RU" sz="800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2" descr="http://qrcoder.ru/code/?https%3A%2F%2Fzdravmedic.ru%2F&amp;10&amp;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523" y="3117576"/>
              <a:ext cx="1254374" cy="125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748596" y="2283718"/>
            <a:ext cx="1261069" cy="1476513"/>
            <a:chOff x="5896015" y="3197341"/>
            <a:chExt cx="1261069" cy="1476513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005180" y="4458410"/>
              <a:ext cx="105670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https://</a:t>
              </a:r>
              <a:r>
                <a:rPr lang="en-US" sz="800" dirty="0" smtClean="0">
                  <a:solidFill>
                    <a:schemeClr val="bg1"/>
                  </a:solidFill>
                </a:rPr>
                <a:t>orgmedic.ru</a:t>
              </a:r>
              <a:endParaRPr lang="ru-RU" sz="800" dirty="0">
                <a:solidFill>
                  <a:schemeClr val="bg1"/>
                </a:solidFill>
              </a:endParaRPr>
            </a:p>
          </p:txBody>
        </p:sp>
        <p:pic>
          <p:nvPicPr>
            <p:cNvPr id="27" name="Picture 2" descr="http://qrcoder.ru/code/?https%3A%2F%2Forgmedic.ru&amp;10&amp;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015" y="3197341"/>
              <a:ext cx="1261069" cy="1261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Прямоугольник 27"/>
          <p:cNvSpPr/>
          <p:nvPr/>
        </p:nvSpPr>
        <p:spPr>
          <a:xfrm>
            <a:off x="1547663" y="4272485"/>
            <a:ext cx="69886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100" i="1" dirty="0">
                <a:solidFill>
                  <a:schemeClr val="bg1"/>
                </a:solidFill>
              </a:rPr>
              <a:t>Часть средств от </a:t>
            </a:r>
            <a:r>
              <a:rPr lang="ru-RU" sz="1100" i="1" dirty="0" smtClean="0">
                <a:solidFill>
                  <a:schemeClr val="bg1"/>
                </a:solidFill>
              </a:rPr>
              <a:t>программ, </a:t>
            </a:r>
            <a:r>
              <a:rPr lang="ru-RU" sz="1100" i="1" dirty="0">
                <a:solidFill>
                  <a:schemeClr val="bg1"/>
                </a:solidFill>
              </a:rPr>
              <a:t>подразумевающих оплаты, в обязательном порядке направляется на развитие донорского движения «Я – твой донор».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07087"/>
            <a:ext cx="696911" cy="69691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923928" y="2539339"/>
            <a:ext cx="4464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E-mail</a:t>
            </a:r>
            <a:r>
              <a:rPr lang="ru-RU" sz="1400" dirty="0" smtClean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info@zdravmedic.ru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Тел.: 8 (495) 968-82-80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WhatsApp</a:t>
            </a:r>
            <a:r>
              <a:rPr lang="ru-RU" sz="1400" dirty="0" smtClean="0">
                <a:solidFill>
                  <a:schemeClr val="bg1"/>
                </a:solidFill>
              </a:rPr>
              <a:t>: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8 903 968 82 80</a:t>
            </a:r>
          </a:p>
        </p:txBody>
      </p:sp>
    </p:spTree>
    <p:extLst>
      <p:ext uri="{BB962C8B-B14F-4D97-AF65-F5344CB8AC3E}">
        <p14:creationId xmlns:p14="http://schemas.microsoft.com/office/powerpoint/2010/main" val="139616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620" y="-2459"/>
            <a:ext cx="9150032" cy="5145959"/>
            <a:chOff x="246504" y="-2459"/>
            <a:chExt cx="9150032" cy="5145959"/>
          </a:xfrm>
        </p:grpSpPr>
        <p:pic>
          <p:nvPicPr>
            <p:cNvPr id="8" name="Picture 8" descr="C:\Users\Шальная Императрица\Downloads\фон-0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" t="10764" r="2425" b="8217"/>
            <a:stretch/>
          </p:blipFill>
          <p:spPr bwMode="auto">
            <a:xfrm>
              <a:off x="252536" y="0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246504" y="-2459"/>
              <a:ext cx="9144000" cy="514350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6339580" y="591901"/>
            <a:ext cx="238043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029881" y="267494"/>
            <a:ext cx="827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Кто мы?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21234" y="843558"/>
            <a:ext cx="553592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Наряду с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</a:rPr>
              <a:t>общеинформационной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 задачей, презентационные экземпляры издания, ещё раз подчеркивая лидерство в медицине возглавляемого Вами учреждения, могут стать не только памятным подарком для Вас, Вашего коллектива и возглавляемого Вами медицинского учреждения, размещаясь, например, на столе для посетителей в Вашей приемной, но и являться своеобразной уникальной визитной карточкой, будучи презентованными Вами всем партнёрам, как Вашей организации, так и, непосредственно, ее руководства.</a:t>
            </a:r>
          </a:p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Уверены, что Ваше максимальное участие в проекте окажет без преувеличения значительный вклад в области информированности всех ветвей власти в государстве и широких слоев населения в обществе обо всем передовом, что сделано и делается в Российской Федерации на благо ее граждан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Чуйченко </a:t>
            </a: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</a:rPr>
              <a:t>Сергей Сергеевич</a:t>
            </a:r>
          </a:p>
          <a:p>
            <a:endParaRPr lang="ru-RU" sz="1400" dirty="0"/>
          </a:p>
          <a:p>
            <a:r>
              <a:rPr lang="ru-RU" sz="1100" i="1" dirty="0">
                <a:solidFill>
                  <a:schemeClr val="tx2">
                    <a:lumMod val="75000"/>
                  </a:schemeClr>
                </a:solidFill>
              </a:rPr>
              <a:t>Заслуженный врач РФ, президент Благотворительного историко-культурного фонда святых </a:t>
            </a:r>
            <a:r>
              <a:rPr lang="ru-RU" sz="1100" i="1" dirty="0" err="1">
                <a:solidFill>
                  <a:schemeClr val="tx2">
                    <a:lumMod val="75000"/>
                  </a:schemeClr>
                </a:solidFill>
              </a:rPr>
              <a:t>Пересвета</a:t>
            </a:r>
            <a:r>
              <a:rPr lang="ru-RU" sz="1100" i="1" dirty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sz="1100" i="1" dirty="0" err="1">
                <a:solidFill>
                  <a:schemeClr val="tx2">
                    <a:lumMod val="75000"/>
                  </a:schemeClr>
                </a:solidFill>
              </a:rPr>
              <a:t>Ослябя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>
            <a:hlinkClick r:id="rId4"/>
          </p:cNvPr>
          <p:cNvSpPr/>
          <p:nvPr/>
        </p:nvSpPr>
        <p:spPr>
          <a:xfrm>
            <a:off x="800954" y="4352211"/>
            <a:ext cx="1872208" cy="49756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Полное обращение</a:t>
            </a:r>
            <a:endParaRPr lang="ru-RU" sz="12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Picture 2" descr="C:\Users\Шальная Императрица\Downloads\SSH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7574"/>
            <a:ext cx="2374789" cy="29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7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7620" y="-2459"/>
            <a:ext cx="9150032" cy="5145959"/>
            <a:chOff x="246504" y="-2459"/>
            <a:chExt cx="9150032" cy="5145959"/>
          </a:xfrm>
        </p:grpSpPr>
        <p:pic>
          <p:nvPicPr>
            <p:cNvPr id="1032" name="Picture 8" descr="C:\Users\Шальная Императрица\Downloads\фон-0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" t="10764" r="2425" b="8217"/>
            <a:stretch/>
          </p:blipFill>
          <p:spPr bwMode="auto">
            <a:xfrm>
              <a:off x="252536" y="0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246504" y="-2459"/>
              <a:ext cx="9144000" cy="514350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" b="1291"/>
          <a:stretch/>
        </p:blipFill>
        <p:spPr bwMode="auto">
          <a:xfrm>
            <a:off x="4631960" y="1203598"/>
            <a:ext cx="660120" cy="85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 b="1579"/>
          <a:stretch/>
        </p:blipFill>
        <p:spPr bwMode="auto">
          <a:xfrm>
            <a:off x="528197" y="2330788"/>
            <a:ext cx="659103" cy="85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339580" y="591901"/>
            <a:ext cx="238043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029881" y="267494"/>
            <a:ext cx="827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Кто мы?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5" y="1203599"/>
            <a:ext cx="659103" cy="85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131590"/>
            <a:ext cx="28803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Леонтьев Валерий </a:t>
            </a:r>
            <a:r>
              <a:rPr lang="ru-RU" sz="1100" dirty="0" smtClean="0"/>
              <a:t>Константинович</a:t>
            </a:r>
          </a:p>
          <a:p>
            <a:r>
              <a:rPr lang="ru-RU" sz="1100" b="1" dirty="0" err="1" smtClean="0"/>
              <a:t>Сопрезидент</a:t>
            </a:r>
            <a:endParaRPr lang="ru-RU" sz="1100" b="1" dirty="0" smtClean="0"/>
          </a:p>
          <a:p>
            <a:endParaRPr lang="ru-RU" sz="1100" b="1" dirty="0" smtClean="0"/>
          </a:p>
          <a:p>
            <a:r>
              <a:rPr lang="ru-RU" sz="1000" i="1" dirty="0"/>
              <a:t>Заслуженный деятель науки РФ, академик РАН, профессор, доктор медицинских наук, лауреат Государственной премии РФ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220129"/>
            <a:ext cx="295232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Федин Анатолий </a:t>
            </a:r>
            <a:r>
              <a:rPr lang="ru-RU" sz="1100" dirty="0" smtClean="0"/>
              <a:t>Иванович</a:t>
            </a:r>
          </a:p>
          <a:p>
            <a:r>
              <a:rPr lang="ru-RU" sz="1100" b="1" dirty="0" err="1" smtClean="0"/>
              <a:t>Сопрезидент</a:t>
            </a:r>
            <a:endParaRPr lang="ru-RU" sz="1100" b="1" dirty="0" smtClean="0"/>
          </a:p>
          <a:p>
            <a:endParaRPr lang="ru-RU" sz="1100" b="1" dirty="0" smtClean="0"/>
          </a:p>
          <a:p>
            <a:r>
              <a:rPr lang="ru-RU" sz="1000" i="1" dirty="0"/>
              <a:t>Заслуженный врач РФ, академик РАЕН, профессор, доктор медицинских наук, лауреат премий Правительства РФ и Мэра Москвы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58" y="3419940"/>
            <a:ext cx="660120" cy="85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3366653"/>
            <a:ext cx="27656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Скальный Анатолий Викторович </a:t>
            </a:r>
            <a:r>
              <a:rPr lang="ru-RU" sz="1100" b="1" dirty="0"/>
              <a:t>Генеральный директор </a:t>
            </a:r>
            <a:endParaRPr lang="ru-RU" sz="1100" b="1" dirty="0" smtClean="0"/>
          </a:p>
          <a:p>
            <a:endParaRPr lang="ru-RU" sz="1000" i="1" dirty="0" smtClean="0"/>
          </a:p>
          <a:p>
            <a:r>
              <a:rPr lang="ru-RU" sz="1000" i="1" dirty="0" smtClean="0"/>
              <a:t>Профессор</a:t>
            </a:r>
            <a:r>
              <a:rPr lang="ru-RU" sz="1000" i="1" dirty="0"/>
              <a:t>, д.м.н., вице-президент Института микроэлементов ЮНЕСКО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43361" y="1131590"/>
            <a:ext cx="29634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Чуйченко Сергей </a:t>
            </a:r>
            <a:r>
              <a:rPr lang="ru-RU" sz="1100" dirty="0" smtClean="0"/>
              <a:t>Сергеевич</a:t>
            </a:r>
          </a:p>
          <a:p>
            <a:endParaRPr lang="ru-RU" sz="1100" dirty="0"/>
          </a:p>
          <a:p>
            <a:r>
              <a:rPr lang="ru-RU" sz="1000" i="1" dirty="0" smtClean="0"/>
              <a:t>Заслуженный </a:t>
            </a:r>
            <a:r>
              <a:rPr lang="ru-RU" sz="1000" i="1" dirty="0"/>
              <a:t>врач РФ, президент Благотворительного </a:t>
            </a:r>
            <a:r>
              <a:rPr lang="ru-RU" sz="1000" i="1" dirty="0" smtClean="0"/>
              <a:t>историко-культурного </a:t>
            </a:r>
            <a:r>
              <a:rPr lang="ru-RU" sz="1000" i="1" dirty="0"/>
              <a:t>фонда святых </a:t>
            </a:r>
            <a:r>
              <a:rPr lang="ru-RU" sz="1000" i="1" dirty="0" err="1"/>
              <a:t>Пересвета</a:t>
            </a:r>
            <a:r>
              <a:rPr lang="ru-RU" sz="1000" i="1" dirty="0"/>
              <a:t> и </a:t>
            </a:r>
            <a:r>
              <a:rPr lang="ru-RU" sz="1000" i="1" dirty="0" err="1"/>
              <a:t>Ослябя</a:t>
            </a:r>
            <a:endParaRPr lang="ru-RU" sz="1000" i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"/>
          <a:stretch/>
        </p:blipFill>
        <p:spPr bwMode="auto">
          <a:xfrm>
            <a:off x="4631957" y="2334132"/>
            <a:ext cx="660120" cy="85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43361" y="2299682"/>
            <a:ext cx="337711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Осипов Сергей Евгеньевич</a:t>
            </a:r>
          </a:p>
          <a:p>
            <a:endParaRPr lang="ru-RU" sz="1100" dirty="0" smtClean="0"/>
          </a:p>
          <a:p>
            <a:r>
              <a:rPr lang="ru-RU" sz="1000" i="1" dirty="0" smtClean="0"/>
              <a:t>Член </a:t>
            </a:r>
            <a:r>
              <a:rPr lang="ru-RU" sz="1000" i="1" dirty="0"/>
              <a:t>Президиума Совета по сохранению природного наследия нации в Совете Федерации ФС РФ, академик МАНПО, президент Фонда «Жизнь»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9954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b="1" dirty="0" smtClean="0"/>
              <a:t>АДМИНИСТРАЦИЯ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26958" y="4496221"/>
            <a:ext cx="7789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z="1100" dirty="0" smtClean="0"/>
              <a:t>И другие заслуженные врачи, заслуженные деятели науки и работники здравоохранения. </a:t>
            </a:r>
          </a:p>
          <a:p>
            <a:r>
              <a:rPr lang="ru-RU" sz="1100" dirty="0" smtClean="0"/>
              <a:t>С полной информацией об администрации Ассоциации можно </a:t>
            </a:r>
            <a:r>
              <a:rPr lang="ru-RU" sz="1100" dirty="0" smtClean="0">
                <a:hlinkClick r:id="rId9"/>
              </a:rPr>
              <a:t>ознакомиться здесь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443361" y="3489270"/>
            <a:ext cx="3292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Длин Владимир </a:t>
            </a:r>
            <a:r>
              <a:rPr lang="ru-RU" sz="1100" dirty="0" smtClean="0"/>
              <a:t>Викторович</a:t>
            </a:r>
          </a:p>
          <a:p>
            <a:endParaRPr lang="ru-RU" sz="1100" i="1" dirty="0" smtClean="0"/>
          </a:p>
          <a:p>
            <a:r>
              <a:rPr lang="ru-RU" sz="1000" i="1" dirty="0"/>
              <a:t>Заслуженный врач РФ, д.м.н., профессор, директор НИИ Педиатрии и детской хирургии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09"/>
          <a:stretch/>
        </p:blipFill>
        <p:spPr bwMode="auto">
          <a:xfrm>
            <a:off x="4631960" y="3438719"/>
            <a:ext cx="660120" cy="85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677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7620" y="-2459"/>
            <a:ext cx="9150032" cy="5145959"/>
            <a:chOff x="246504" y="-2459"/>
            <a:chExt cx="9150032" cy="5145959"/>
          </a:xfrm>
        </p:grpSpPr>
        <p:pic>
          <p:nvPicPr>
            <p:cNvPr id="30" name="Picture 8" descr="C:\Users\Шальная Императрица\Downloads\фон-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" t="10764" r="2425" b="8217"/>
            <a:stretch/>
          </p:blipFill>
          <p:spPr bwMode="auto">
            <a:xfrm>
              <a:off x="252536" y="0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246504" y="-2459"/>
              <a:ext cx="9144000" cy="514350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>
            <a:off x="6339580" y="591901"/>
            <a:ext cx="23804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029881" y="267494"/>
            <a:ext cx="827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Кто мы?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8569" y="3553003"/>
            <a:ext cx="236154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Электронное периодическое издание</a:t>
            </a:r>
          </a:p>
          <a:p>
            <a:pPr algn="ctr" fontAlgn="base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Я – Россиянин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  <a:hlinkClick r:id="rId3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947438" y="2472883"/>
            <a:ext cx="2504882" cy="716288"/>
            <a:chOff x="4788024" y="3138622"/>
            <a:chExt cx="2504882" cy="716288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8024" y="3138622"/>
              <a:ext cx="692675" cy="716288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5643095" y="3341562"/>
              <a:ext cx="16498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Фонд "Жизнь"</a:t>
              </a:r>
            </a:p>
          </p:txBody>
        </p:sp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1908238" y="1176739"/>
            <a:ext cx="7174979" cy="1225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Межрегиональная общественная организация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ОБЪЕДИНЕННАЯ АССОЦИАЦИЯ ЗАСЛУЖЕННЫХ ВРАЧЕЙ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ЗАСЛУЖЕННЫХ ДЕЯТЕЛЕЙ НАУКИ И РАБОТНИКОВ ЗДРАВООХРАНЕНИЯ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1820008" y="2582770"/>
            <a:ext cx="2757241" cy="723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Межрегиональная общественная организация </a:t>
            </a:r>
            <a:br>
              <a:rPr lang="ru-RU" sz="1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«Ассоциация руководителей учреждений здравоохранения»</a:t>
            </a:r>
          </a:p>
        </p:txBody>
      </p:sp>
      <p:pic>
        <p:nvPicPr>
          <p:cNvPr id="32" name="Picture 2" descr="C:\Users\1\Desktop\ARUZ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769" y="2618141"/>
            <a:ext cx="915573" cy="616805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Шальная Императрица\Downloads\logo_different_color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77" y="1032723"/>
            <a:ext cx="1066803" cy="141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6372200" y="612294"/>
            <a:ext cx="238043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423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Шальная Императрица\Downloads\лого-0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7" t="3100"/>
          <a:stretch/>
        </p:blipFill>
        <p:spPr bwMode="auto">
          <a:xfrm>
            <a:off x="5730240" y="0"/>
            <a:ext cx="342712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339580" y="591901"/>
            <a:ext cx="23804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858584" y="267494"/>
            <a:ext cx="955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 проекте</a:t>
            </a:r>
            <a:endParaRPr lang="ru-RU" sz="1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1600" y="62753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Конкурс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1000 лучших медицинских учреждений РФ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5440" y="1419622"/>
            <a:ext cx="49246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Конкурс призван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от лица независимых общественных институтов с привлечением к участию государственных организаций информационно поддержать и выделить наиболее передовые медицинские учреждения Российской Федерации, подчеркивая, как для руководства страны и регионов России, так и для всего российского общества, лучшие из учреждений, работающих в области охраны здоровья граждан, что в целом призвано способствовать развитию здравоохранения и медицины в Российской Федерации, а и, как следствие, укреплению здоровья населения.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148064" y="1078298"/>
            <a:ext cx="3995936" cy="4091636"/>
            <a:chOff x="5148064" y="1078298"/>
            <a:chExt cx="3995936" cy="40916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81494">
              <a:off x="5698910" y="1892717"/>
              <a:ext cx="1444413" cy="204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 descr="C:\Users\Шальная Императрица\Downloads\конкурс-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409" y="1078298"/>
              <a:ext cx="2489591" cy="2986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Шальная Императрица\Downloads\конкурс-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122291"/>
              <a:ext cx="3196421" cy="2047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>
            <a:hlinkClick r:id="rId6"/>
          </p:cNvPr>
          <p:cNvSpPr/>
          <p:nvPr/>
        </p:nvSpPr>
        <p:spPr>
          <a:xfrm>
            <a:off x="755576" y="4155926"/>
            <a:ext cx="1872208" cy="36004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>
                    <a:lumMod val="75000"/>
                  </a:schemeClr>
                </a:solidFill>
                <a:hlinkClick r:id="rId6"/>
              </a:rPr>
              <a:t>Положение о конкурсе</a:t>
            </a:r>
            <a:endParaRPr lang="ru-RU" sz="1200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84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7620" y="-2459"/>
            <a:ext cx="9150032" cy="5145959"/>
            <a:chOff x="246504" y="-2459"/>
            <a:chExt cx="9150032" cy="5145959"/>
          </a:xfrm>
        </p:grpSpPr>
        <p:pic>
          <p:nvPicPr>
            <p:cNvPr id="30" name="Picture 8" descr="C:\Users\Шальная Императрица\Downloads\фон-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" t="10764" r="2425" b="8217"/>
            <a:stretch/>
          </p:blipFill>
          <p:spPr bwMode="auto">
            <a:xfrm>
              <a:off x="252536" y="0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246504" y="-2459"/>
              <a:ext cx="9144000" cy="514350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901448" y="267494"/>
            <a:ext cx="955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 проекте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339580" y="591901"/>
            <a:ext cx="238043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Шальная Императрица\Desktop\Работа\Пакет документов на 1000 медучреждений\книга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2194"/>
            <a:ext cx="2520280" cy="273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Шальная Императрица\Desktop\Работа\Пакет документов на 1000 медучреждений\страница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31590"/>
            <a:ext cx="2677429" cy="335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Шальная Императрица\Desktop\Работа\Пакет документов на 1000 медучреждений\страница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31590"/>
            <a:ext cx="2677429" cy="335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hlinkClick r:id="rId6"/>
          </p:cNvPr>
          <p:cNvSpPr/>
          <p:nvPr/>
        </p:nvSpPr>
        <p:spPr>
          <a:xfrm>
            <a:off x="827584" y="994068"/>
            <a:ext cx="1872208" cy="49756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>
                    <a:lumMod val="75000"/>
                  </a:schemeClr>
                </a:solidFill>
                <a:hlinkClick r:id="rId6"/>
              </a:rPr>
              <a:t>Посмотреть в хорошем качестве</a:t>
            </a:r>
            <a:endParaRPr lang="ru-RU" sz="1200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5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7620" y="-2459"/>
            <a:ext cx="9150032" cy="5145959"/>
            <a:chOff x="246504" y="-2459"/>
            <a:chExt cx="9150032" cy="5145959"/>
          </a:xfrm>
        </p:grpSpPr>
        <p:pic>
          <p:nvPicPr>
            <p:cNvPr id="30" name="Picture 8" descr="C:\Users\Шальная Императрица\Downloads\фон-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" t="10764" r="2425" b="8217"/>
            <a:stretch/>
          </p:blipFill>
          <p:spPr bwMode="auto">
            <a:xfrm>
              <a:off x="252536" y="0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246504" y="-2459"/>
              <a:ext cx="9144000" cy="514350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901448" y="267494"/>
            <a:ext cx="955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 проекте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339580" y="591901"/>
            <a:ext cx="238043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51600" y="7715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 конкурсе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440" y="1203598"/>
            <a:ext cx="81175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рамках задач, призванных информационно поддержать и выделить наиболее передовые медицинские учреждения Российской Федерации, подчеркивая, как для руководства страны и регионов России, так и для всего российского общества, лучшие из учреждений, работающих в области охраны здоровья граждан, мы создали компанию по представлению таких организаций обществу – проект «Лучшие медицинские учреждения России – 2023». 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По итогу проведения Конкурса будут осуществлены:</a:t>
            </a:r>
          </a:p>
          <a:p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1. Публикация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итогов Конкурса на нашем официальном сайте, а также на сайтах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организаций-партнёров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Выпуск информационного презентационного подарочного издания по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итогам года –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«1000 лучших медицинских учреждений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России – 2023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Прим. Размещение информации о медицинских учреждениях осуществляется на основании систематизации по Округам Российской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Федерации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 Предоставление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Вам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лично,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как руководителю, а также возглавляемому Вами медицинскому учреждению – участнику, Дипломы лауреата проводимого нами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конкурса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4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7620" y="-2459"/>
            <a:ext cx="9150032" cy="5145959"/>
            <a:chOff x="246504" y="-2459"/>
            <a:chExt cx="9150032" cy="5145959"/>
          </a:xfrm>
        </p:grpSpPr>
        <p:pic>
          <p:nvPicPr>
            <p:cNvPr id="30" name="Picture 8" descr="C:\Users\Шальная Императрица\Downloads\фон-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" t="10764" r="2425" b="8217"/>
            <a:stretch/>
          </p:blipFill>
          <p:spPr bwMode="auto">
            <a:xfrm>
              <a:off x="252536" y="0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246504" y="-2459"/>
              <a:ext cx="9144000" cy="514350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864761" y="267494"/>
            <a:ext cx="955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 проекте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339580" y="591901"/>
            <a:ext cx="238043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55440" y="843558"/>
            <a:ext cx="811751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По итогам изготовления подарочной продукции, экземпляры книги «Лучшие медицинские учреждения России – 2023», предоставляются: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На Федеральном уровне: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        </a:t>
            </a:r>
          </a:p>
          <a:p>
            <a:pPr lvl="0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Президент РФ;</a:t>
            </a:r>
          </a:p>
          <a:p>
            <a:pPr lvl="0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Администрация Президента РФ;</a:t>
            </a:r>
          </a:p>
          <a:p>
            <a:pPr lvl="0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Правительство РФ;</a:t>
            </a:r>
          </a:p>
          <a:p>
            <a:pPr lvl="0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Госдума ФС РФ – (в т. ч., непосредственно, руководство ГД ФС РФ, Комитет по охране здоровья ГД ФС РФ);</a:t>
            </a:r>
          </a:p>
          <a:p>
            <a:pPr lvl="0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Совет Федерации ФС РФ – (в т. ч., непосредственно, Руководство СФ ФС РФ, Комитет по социальной политике СФ ФС РФ);</a:t>
            </a:r>
          </a:p>
          <a:p>
            <a:pPr lvl="0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Руководители крупных отечественных компаний, государственных, общественных организаций.</a:t>
            </a:r>
          </a:p>
          <a:p>
            <a:pPr lvl="0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Руководители крупных компаний, государственных, общественных организаций дружественных Российской Федерации стран (с кратким переводом).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На региональном уровне (Округ, регион):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              </a:t>
            </a:r>
          </a:p>
          <a:p>
            <a:pPr lvl="0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Губернатор;</a:t>
            </a:r>
          </a:p>
          <a:p>
            <a:pPr lvl="0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Полномочный представитель Президента в Округе;</a:t>
            </a:r>
          </a:p>
          <a:p>
            <a:pPr lvl="0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Министр здравоохранения, округа, региона.</a:t>
            </a:r>
            <a:endParaRPr lang="ru-RU" sz="12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563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Шальная Императрица\Downloads\лого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3" y="-164554"/>
            <a:ext cx="9160225" cy="53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339580" y="591901"/>
            <a:ext cx="23804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271885" y="267494"/>
            <a:ext cx="1542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Наши программы</a:t>
            </a:r>
            <a:endParaRPr lang="ru-RU" sz="1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843558"/>
            <a:ext cx="8830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Алгоритм вхождения в Рейтинг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549697"/>
            <a:ext cx="81369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Как известно, наряду с оснащением медицинского учреждения, </a:t>
            </a:r>
            <a:r>
              <a:rPr lang="ru-RU" sz="1400" dirty="0" smtClean="0">
                <a:solidFill>
                  <a:schemeClr val="bg1"/>
                </a:solidFill>
              </a:rPr>
              <a:t>применяемыми им методиками </a:t>
            </a:r>
            <a:r>
              <a:rPr lang="ru-RU" sz="1400" dirty="0">
                <a:solidFill>
                  <a:schemeClr val="bg1"/>
                </a:solidFill>
              </a:rPr>
              <a:t>и уровнем квалификации кадрового состава, основным критерием оценки его эффективности является количество людей, получивших в нем высокопрофессиональную медицинскою помощь и, как следствие, общий результат деятельности, отражаемый в отзывах пациентов.</a:t>
            </a:r>
          </a:p>
          <a:p>
            <a:r>
              <a:rPr lang="ru-RU" sz="1400" dirty="0">
                <a:solidFill>
                  <a:schemeClr val="bg1"/>
                </a:solidFill>
              </a:rPr>
              <a:t> </a:t>
            </a:r>
          </a:p>
          <a:p>
            <a:r>
              <a:rPr lang="ru-RU" sz="1400" dirty="0">
                <a:solidFill>
                  <a:schemeClr val="bg1"/>
                </a:solidFill>
              </a:rPr>
              <a:t>Именно на этот параметр мы обращаем внимание в оценке медучреждения на предмет вхождения в рейтинговый список, ведь именно отзывы, мнения и как основа таковым – здоровье пациентов являются тем, что может в высшей степени объективно отразить уровень организации, оказывающей медицинские услуги.</a:t>
            </a:r>
          </a:p>
          <a:p>
            <a:r>
              <a:rPr lang="ru-RU" sz="1400" dirty="0">
                <a:solidFill>
                  <a:schemeClr val="bg1"/>
                </a:solidFill>
              </a:rPr>
              <a:t> </a:t>
            </a:r>
          </a:p>
          <a:p>
            <a:r>
              <a:rPr lang="ru-RU" sz="1400" dirty="0">
                <a:solidFill>
                  <a:schemeClr val="bg1"/>
                </a:solidFill>
              </a:rPr>
              <a:t>На этом принципе и построена работа рейтинговых формул, принятых организаторами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24831466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872</Words>
  <Application>Microsoft Office PowerPoint</Application>
  <PresentationFormat>Экран (16:9)</PresentationFormat>
  <Paragraphs>145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Шальная Императрица</dc:creator>
  <cp:lastModifiedBy>Шальная Императрица</cp:lastModifiedBy>
  <cp:revision>52</cp:revision>
  <dcterms:created xsi:type="dcterms:W3CDTF">2023-11-15T17:25:10Z</dcterms:created>
  <dcterms:modified xsi:type="dcterms:W3CDTF">2023-11-22T15:44:51Z</dcterms:modified>
</cp:coreProperties>
</file>